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62" r:id="rId6"/>
    <p:sldId id="263" r:id="rId7"/>
    <p:sldId id="259" r:id="rId8"/>
    <p:sldId id="261" r:id="rId9"/>
    <p:sldId id="265" r:id="rId10"/>
    <p:sldId id="266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walsh@advancedoutdoormgm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B8AF-216E-AE11-EC19-4FF8DDA06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Size Matters-Focusing on Density, Amenities, and ADR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5B4DD-8E79-9C47-CA17-8339FBF08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 Kathleen Walsh &amp; Ron D. Beard</a:t>
            </a:r>
          </a:p>
          <a:p>
            <a:r>
              <a:rPr lang="en-US"/>
              <a:t>Advanced Outdoor Management &amp; RDBA</a:t>
            </a:r>
            <a:endParaRPr lang="en-US" dirty="0"/>
          </a:p>
          <a:p>
            <a:r>
              <a:rPr lang="en-US" dirty="0"/>
              <a:t>Founders Outdoor Hospitality Group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0999-CA80-17AB-9C57-714BE0D1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97889D-DBE0-3A99-6C54-2C652633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5" y="395416"/>
            <a:ext cx="11800702" cy="6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FA93-8CDE-795F-332B-FDB13B0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Amenities= Occupancy + ADR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F45C9E-8944-A049-6B6D-322145B4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Focus on Amenities The Increase ADR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3BF33F-593D-0CA5-3596-621664B1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4294" y="2545492"/>
            <a:ext cx="6293791" cy="31509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3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FA93-8CDE-795F-332B-FDB13B0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Amenities= Occupancy + ADR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F45C9E-8944-A049-6B6D-322145B4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40279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Amenities Increase ADR and Occupancy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Basic amenities (Bathhouse, Pavilion) bring more basic ADR’s</a:t>
            </a:r>
          </a:p>
          <a:p>
            <a:pPr marL="0" indent="0">
              <a:buNone/>
            </a:pPr>
            <a:r>
              <a:rPr lang="en-US" sz="3200" dirty="0"/>
              <a:t>Upgraded amenities (Pools, En Suites Units, Kitchens, Spas) bring upgraded ADR’s</a:t>
            </a:r>
          </a:p>
        </p:txBody>
      </p:sp>
    </p:spTree>
    <p:extLst>
      <p:ext uri="{BB962C8B-B14F-4D97-AF65-F5344CB8AC3E}">
        <p14:creationId xmlns:p14="http://schemas.microsoft.com/office/powerpoint/2010/main" val="124897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FA93-8CDE-795F-332B-FDB13B09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Questions???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F45C9E-8944-A049-6B6D-322145B4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40279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Advanced Outdoor Management</a:t>
            </a:r>
          </a:p>
          <a:p>
            <a:pPr marL="0" indent="0">
              <a:buNone/>
            </a:pPr>
            <a:r>
              <a:rPr lang="en-US" sz="3200" dirty="0"/>
              <a:t>Outdoor Hospitality Group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kwalsh@advancedoutdoormgmt.com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800-579-9796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314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737A-E88D-011B-2EC1-1D04A52C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7E66-B264-70CC-48CC-C129864B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minimum 1.25 DCR (Debt Coverage Ratio) at minimum for financial viability</a:t>
            </a:r>
          </a:p>
          <a:p>
            <a:r>
              <a:rPr lang="en-US" dirty="0"/>
              <a:t>Generating adequate revenue can clear most hurdles, but this means the right mix of accommodations and </a:t>
            </a:r>
            <a:r>
              <a:rPr lang="en-US" dirty="0" err="1"/>
              <a:t>amenties</a:t>
            </a:r>
            <a:endParaRPr lang="en-US" dirty="0"/>
          </a:p>
          <a:p>
            <a:r>
              <a:rPr lang="en-US" dirty="0"/>
              <a:t>Topography is key in site selection</a:t>
            </a:r>
          </a:p>
          <a:p>
            <a:r>
              <a:rPr lang="en-US" dirty="0"/>
              <a:t>Choose land planners, civils, and engineers who know the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737A-E88D-011B-2EC1-1D04A52C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Is Not A Four Letter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7E66-B264-70CC-48CC-C129864B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is a key consideration when discussing your glamping resort</a:t>
            </a:r>
          </a:p>
          <a:p>
            <a:r>
              <a:rPr lang="en-US" dirty="0"/>
              <a:t>The number of units and the revenue those units generate is one of the most important ingredients in your economic proforma</a:t>
            </a:r>
          </a:p>
          <a:p>
            <a:r>
              <a:rPr lang="en-US" dirty="0"/>
              <a:t>Most often, the market allows for the right mix of accommodations, amenities, and locations to achieve viability and pass underwriting. </a:t>
            </a:r>
          </a:p>
        </p:txBody>
      </p:sp>
    </p:spTree>
    <p:extLst>
      <p:ext uri="{BB962C8B-B14F-4D97-AF65-F5344CB8AC3E}">
        <p14:creationId xmlns:p14="http://schemas.microsoft.com/office/powerpoint/2010/main" val="13139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323-9C17-01EB-6763-B56D73A1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Density-Clients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ABE-050F-5675-47EB-9E834BE9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came to us with a plan for 19 Glamping Sites</a:t>
            </a:r>
          </a:p>
          <a:p>
            <a:r>
              <a:rPr lang="en-US" dirty="0"/>
              <a:t>Land Costs-1,000,000</a:t>
            </a:r>
          </a:p>
          <a:p>
            <a:r>
              <a:rPr lang="en-US" dirty="0"/>
              <a:t>Buildout Costs-1,328,000</a:t>
            </a:r>
          </a:p>
          <a:p>
            <a:r>
              <a:rPr lang="en-US" dirty="0"/>
              <a:t>Amenities: Bathhouse, Playground, Common Tent</a:t>
            </a:r>
          </a:p>
          <a:p>
            <a:r>
              <a:rPr lang="en-US" dirty="0"/>
              <a:t>Their plan was for 19 glamping tents at ADR of $219</a:t>
            </a:r>
          </a:p>
        </p:txBody>
      </p:sp>
    </p:spTree>
    <p:extLst>
      <p:ext uri="{BB962C8B-B14F-4D97-AF65-F5344CB8AC3E}">
        <p14:creationId xmlns:p14="http://schemas.microsoft.com/office/powerpoint/2010/main" val="40990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323-9C17-01EB-6763-B56D73A1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Problem-The Numbers Did Not Add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ABE-050F-5675-47EB-9E834BE9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 for their area with their amenity set was $162</a:t>
            </a:r>
          </a:p>
          <a:p>
            <a:r>
              <a:rPr lang="en-US" dirty="0"/>
              <a:t>Much LESS than what they anticipated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984F5-A3D3-76D2-9B86-B793035F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2" y="3429000"/>
            <a:ext cx="11037676" cy="27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0999-CA80-17AB-9C57-714BE0D1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ABD2-A68A-43CA-0978-5867D44B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more units to the mix to increase density</a:t>
            </a:r>
          </a:p>
          <a:p>
            <a:r>
              <a:rPr lang="en-US" dirty="0"/>
              <a:t>Add more amenities to the mix to increase ADR</a:t>
            </a:r>
          </a:p>
          <a:p>
            <a:r>
              <a:rPr lang="en-US" dirty="0"/>
              <a:t>Evaluate and run options of financial viability hand-in-hand with an experienced land planner and project expert-civil engineers and </a:t>
            </a:r>
            <a:r>
              <a:rPr lang="en-US" dirty="0" err="1"/>
              <a:t>archtects</a:t>
            </a:r>
            <a:r>
              <a:rPr lang="en-US" dirty="0"/>
              <a:t> do not focus on the business part of your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8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0239-19C6-B532-31CC-913F01D4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Remember-You Make Money When You Buy NOT When You Sell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262E-F57A-99E1-BB70-8F1820F6F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biggest mistakes we see clients make is OVERPAYING for land. </a:t>
            </a:r>
          </a:p>
          <a:p>
            <a:r>
              <a:rPr lang="en-US" dirty="0"/>
              <a:t>This puts you behind from the start and puts pressure on your project. </a:t>
            </a:r>
          </a:p>
          <a:p>
            <a:r>
              <a:rPr lang="en-US" dirty="0"/>
              <a:t>Remember Topography when researching land and options</a:t>
            </a:r>
          </a:p>
        </p:txBody>
      </p:sp>
    </p:spTree>
    <p:extLst>
      <p:ext uri="{BB962C8B-B14F-4D97-AF65-F5344CB8AC3E}">
        <p14:creationId xmlns:p14="http://schemas.microsoft.com/office/powerpoint/2010/main" val="272037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2B2D-485B-F3F4-99B8-F004D897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6F2C-A090-4A73-084C-E95CB68E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Topography makes for </a:t>
            </a:r>
            <a:r>
              <a:rPr lang="en-US" dirty="0" err="1"/>
              <a:t>picturesue</a:t>
            </a:r>
            <a:r>
              <a:rPr lang="en-US" dirty="0"/>
              <a:t> views and meandering trails, but answer these questions when developing a topo challenged site:</a:t>
            </a:r>
          </a:p>
          <a:p>
            <a:endParaRPr lang="en-US" dirty="0"/>
          </a:p>
          <a:p>
            <a:pPr lvl="1"/>
            <a:r>
              <a:rPr lang="en-US" sz="2400" dirty="0"/>
              <a:t>Will the topography limit my density?</a:t>
            </a:r>
          </a:p>
          <a:p>
            <a:pPr lvl="1"/>
            <a:r>
              <a:rPr lang="en-US" sz="2400" dirty="0"/>
              <a:t>If more density is needed, how much is cut and fill?</a:t>
            </a:r>
          </a:p>
          <a:p>
            <a:pPr lvl="1"/>
            <a:r>
              <a:rPr lang="en-US" sz="2400" dirty="0"/>
              <a:t>How difficult will it be for guests to arrive at their destinations?</a:t>
            </a:r>
          </a:p>
          <a:p>
            <a:pPr lvl="1"/>
            <a:r>
              <a:rPr lang="en-US" sz="2400" dirty="0"/>
              <a:t>What hurdles are there to utility drops and access?</a:t>
            </a:r>
          </a:p>
          <a:p>
            <a:pPr lvl="1"/>
            <a:endParaRPr lang="en-US" dirty="0"/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CB8678E3-D38C-C3AB-5EE5-86420D38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5708" y="7532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0999-CA80-17AB-9C57-714BE0D1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35B1B-5428-EB81-FD4F-EBC4C20D4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2422"/>
            <a:ext cx="12192000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10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21527</TotalTime>
  <Words>428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Size Matters-Focusing on Density, Amenities, and ADR</vt:lpstr>
      <vt:lpstr>Decision Drivers</vt:lpstr>
      <vt:lpstr>Density Is Not A Four Letter Word</vt:lpstr>
      <vt:lpstr>A Primer On Density-Clients Plan</vt:lpstr>
      <vt:lpstr>The Problem-The Numbers Did Not Add UP</vt:lpstr>
      <vt:lpstr>The Solution</vt:lpstr>
      <vt:lpstr>Remember-You Make Money When You Buy NOT When You Sell</vt:lpstr>
      <vt:lpstr>Topography Considerations</vt:lpstr>
      <vt:lpstr>Examples</vt:lpstr>
      <vt:lpstr>Examples</vt:lpstr>
      <vt:lpstr>Amenities= Occupancy + ADR</vt:lpstr>
      <vt:lpstr>Amenities= Occupancy + ADR</vt:lpstr>
      <vt:lpstr>Questions???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Kathleen Walsh</dc:creator>
  <cp:lastModifiedBy>ron beard</cp:lastModifiedBy>
  <cp:revision>10</cp:revision>
  <dcterms:created xsi:type="dcterms:W3CDTF">2024-09-17T15:27:54Z</dcterms:created>
  <dcterms:modified xsi:type="dcterms:W3CDTF">2024-10-02T15:44:41Z</dcterms:modified>
</cp:coreProperties>
</file>